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87513" y="4953000"/>
            <a:ext cx="7456805" cy="488315"/>
          </a:xfrm>
          <a:custGeom>
            <a:avLst/>
            <a:gdLst/>
            <a:ahLst/>
            <a:cxnLst/>
            <a:rect l="l" t="t" r="r" b="b"/>
            <a:pathLst>
              <a:path w="7456805" h="488314">
                <a:moveTo>
                  <a:pt x="7456486" y="488153"/>
                </a:moveTo>
                <a:lnTo>
                  <a:pt x="0" y="289965"/>
                </a:lnTo>
                <a:lnTo>
                  <a:pt x="7456486" y="0"/>
                </a:lnTo>
                <a:lnTo>
                  <a:pt x="7456486" y="488153"/>
                </a:lnTo>
                <a:close/>
              </a:path>
            </a:pathLst>
          </a:custGeom>
          <a:solidFill>
            <a:srgbClr val="9BCADC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1347" y="5237744"/>
            <a:ext cx="9032875" cy="788670"/>
          </a:xfrm>
          <a:custGeom>
            <a:avLst/>
            <a:gdLst/>
            <a:ahLst/>
            <a:cxnLst/>
            <a:rect l="l" t="t" r="r" b="b"/>
            <a:pathLst>
              <a:path w="9032875" h="788670">
                <a:moveTo>
                  <a:pt x="9032652" y="788662"/>
                </a:moveTo>
                <a:lnTo>
                  <a:pt x="0" y="0"/>
                </a:lnTo>
                <a:lnTo>
                  <a:pt x="9032652" y="0"/>
                </a:lnTo>
                <a:lnTo>
                  <a:pt x="9032652" y="7886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5000978"/>
            <a:ext cx="9143999" cy="18570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4997996"/>
            <a:ext cx="9144000" cy="790575"/>
          </a:xfrm>
          <a:custGeom>
            <a:avLst/>
            <a:gdLst/>
            <a:ahLst/>
            <a:cxnLst/>
            <a:rect l="l" t="t" r="r" b="b"/>
            <a:pathLst>
              <a:path w="9144000" h="790575">
                <a:moveTo>
                  <a:pt x="0" y="0"/>
                </a:moveTo>
                <a:lnTo>
                  <a:pt x="9143999" y="789976"/>
                </a:lnTo>
              </a:path>
            </a:pathLst>
          </a:custGeom>
          <a:ln w="12049">
            <a:solidFill>
              <a:srgbClr val="93C5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99273" y="5944935"/>
            <a:ext cx="4897755" cy="913130"/>
          </a:xfrm>
          <a:custGeom>
            <a:avLst/>
            <a:gdLst/>
            <a:ahLst/>
            <a:cxnLst/>
            <a:rect l="l" t="t" r="r" b="b"/>
            <a:pathLst>
              <a:path w="4897755" h="913129">
                <a:moveTo>
                  <a:pt x="85612" y="21332"/>
                </a:moveTo>
                <a:lnTo>
                  <a:pt x="0" y="5466"/>
                </a:lnTo>
                <a:lnTo>
                  <a:pt x="660" y="0"/>
                </a:lnTo>
                <a:lnTo>
                  <a:pt x="85612" y="21332"/>
                </a:lnTo>
                <a:close/>
              </a:path>
              <a:path w="4897755" h="913129">
                <a:moveTo>
                  <a:pt x="4897392" y="913063"/>
                </a:moveTo>
                <a:lnTo>
                  <a:pt x="3636763" y="913063"/>
                </a:lnTo>
                <a:lnTo>
                  <a:pt x="85612" y="21332"/>
                </a:lnTo>
                <a:lnTo>
                  <a:pt x="4897392" y="913063"/>
                </a:lnTo>
                <a:close/>
              </a:path>
            </a:pathLst>
          </a:custGeom>
          <a:solidFill>
            <a:srgbClr val="9BCADC">
              <a:alpha val="3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85717" y="5939011"/>
            <a:ext cx="3652520" cy="919480"/>
          </a:xfrm>
          <a:custGeom>
            <a:avLst/>
            <a:gdLst/>
            <a:ahLst/>
            <a:cxnLst/>
            <a:rect l="l" t="t" r="r" b="b"/>
            <a:pathLst>
              <a:path w="3652520" h="919479">
                <a:moveTo>
                  <a:pt x="3651910" y="918988"/>
                </a:moveTo>
                <a:lnTo>
                  <a:pt x="2868875" y="918988"/>
                </a:lnTo>
                <a:lnTo>
                  <a:pt x="7920" y="6349"/>
                </a:lnTo>
                <a:lnTo>
                  <a:pt x="0" y="0"/>
                </a:lnTo>
                <a:lnTo>
                  <a:pt x="3651910" y="9189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5793172"/>
            <a:ext cx="3351821" cy="10648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0" y="5790679"/>
            <a:ext cx="3352165" cy="1067435"/>
          </a:xfrm>
          <a:custGeom>
            <a:avLst/>
            <a:gdLst/>
            <a:ahLst/>
            <a:cxnLst/>
            <a:rect l="l" t="t" r="r" b="b"/>
            <a:pathLst>
              <a:path w="3352165" h="1067434">
                <a:moveTo>
                  <a:pt x="0" y="0"/>
                </a:moveTo>
                <a:lnTo>
                  <a:pt x="3351924" y="1067320"/>
                </a:lnTo>
              </a:path>
            </a:pathLst>
          </a:custGeom>
          <a:ln w="12049">
            <a:solidFill>
              <a:srgbClr val="93C5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0225" y="203518"/>
            <a:ext cx="808355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2349" y="1355547"/>
            <a:ext cx="7839301" cy="4234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8283" y="3232990"/>
            <a:ext cx="529082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150" b="1">
                <a:solidFill>
                  <a:srgbClr val="464646"/>
                </a:solidFill>
                <a:latin typeface="Lucida Sans"/>
                <a:cs typeface="Lucida Sans"/>
              </a:rPr>
              <a:t>Local</a:t>
            </a:r>
            <a:r>
              <a:rPr dirty="0" sz="4800" spc="-160" b="1">
                <a:solidFill>
                  <a:srgbClr val="464646"/>
                </a:solidFill>
                <a:latin typeface="Lucida Sans"/>
                <a:cs typeface="Lucida Sans"/>
              </a:rPr>
              <a:t> </a:t>
            </a:r>
            <a:r>
              <a:rPr dirty="0" sz="4800" spc="165" b="1">
                <a:solidFill>
                  <a:srgbClr val="464646"/>
                </a:solidFill>
                <a:latin typeface="Lucida Sans"/>
                <a:cs typeface="Lucida Sans"/>
              </a:rPr>
              <a:t>Indicators</a:t>
            </a:r>
            <a:endParaRPr sz="48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53584" y="4029691"/>
            <a:ext cx="2627630" cy="94996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780415">
              <a:lnSpc>
                <a:spcPct val="100000"/>
              </a:lnSpc>
              <a:spcBef>
                <a:spcPts val="500"/>
              </a:spcBef>
            </a:pPr>
            <a:r>
              <a:rPr dirty="0" sz="2700" spc="-5">
                <a:solidFill>
                  <a:srgbClr val="464646"/>
                </a:solidFill>
                <a:latin typeface="Lucida Sans"/>
                <a:cs typeface="Lucida Sans"/>
              </a:rPr>
              <a:t>2023</a:t>
            </a:r>
            <a:r>
              <a:rPr dirty="0" sz="2700" spc="-100">
                <a:solidFill>
                  <a:srgbClr val="464646"/>
                </a:solidFill>
                <a:latin typeface="Lucida Sans"/>
                <a:cs typeface="Lucida Sans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Lucida Sans"/>
                <a:cs typeface="Lucida Sans"/>
              </a:rPr>
              <a:t>LCAP</a:t>
            </a:r>
            <a:endParaRPr sz="2700">
              <a:latin typeface="Lucida Sans"/>
              <a:cs typeface="Lucida Sans"/>
            </a:endParaRPr>
          </a:p>
          <a:p>
            <a:pPr marL="25400">
              <a:lnSpc>
                <a:spcPct val="100000"/>
              </a:lnSpc>
              <a:spcBef>
                <a:spcPts val="400"/>
              </a:spcBef>
            </a:pPr>
            <a:r>
              <a:rPr dirty="0" sz="2700" spc="-5">
                <a:solidFill>
                  <a:srgbClr val="464646"/>
                </a:solidFill>
                <a:latin typeface="Lucida Sans"/>
                <a:cs typeface="Lucida Sans"/>
              </a:rPr>
              <a:t>June 26</a:t>
            </a:r>
            <a:r>
              <a:rPr dirty="0" baseline="30864" sz="2700" spc="-7">
                <a:solidFill>
                  <a:srgbClr val="464646"/>
                </a:solidFill>
                <a:latin typeface="Lucida Sans"/>
                <a:cs typeface="Lucida Sans"/>
              </a:rPr>
              <a:t>th</a:t>
            </a:r>
            <a:r>
              <a:rPr dirty="0" sz="2700" spc="-5">
                <a:solidFill>
                  <a:srgbClr val="464646"/>
                </a:solidFill>
                <a:latin typeface="Lucida Sans"/>
                <a:cs typeface="Lucida Sans"/>
              </a:rPr>
              <a:t>,</a:t>
            </a:r>
            <a:r>
              <a:rPr dirty="0" sz="2700" spc="-80">
                <a:solidFill>
                  <a:srgbClr val="464646"/>
                </a:solidFill>
                <a:latin typeface="Lucida Sans"/>
                <a:cs typeface="Lucida Sans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Lucida Sans"/>
                <a:cs typeface="Lucida Sans"/>
              </a:rPr>
              <a:t>2023</a:t>
            </a:r>
            <a:endParaRPr sz="2700">
              <a:latin typeface="Lucida Sans"/>
              <a:cs typeface="Lucida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407797"/>
            <a:ext cx="4777352" cy="20771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6376" y="1493008"/>
            <a:ext cx="8089265" cy="4300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34645" marR="1481455" indent="-322580">
              <a:lnSpc>
                <a:spcPct val="100000"/>
              </a:lnSpc>
              <a:spcBef>
                <a:spcPts val="100"/>
              </a:spcBef>
              <a:buClr>
                <a:srgbClr val="2DA2BE"/>
              </a:buClr>
              <a:buSzPct val="44444"/>
              <a:buFont typeface="Arial"/>
              <a:buChar char="●"/>
              <a:tabLst>
                <a:tab pos="334645" algn="l"/>
                <a:tab pos="335280" algn="l"/>
              </a:tabLst>
            </a:pPr>
            <a:r>
              <a:rPr dirty="0" sz="2700" spc="65" b="1">
                <a:latin typeface="Lucida Sans"/>
                <a:cs typeface="Lucida Sans"/>
              </a:rPr>
              <a:t>LCFF </a:t>
            </a:r>
            <a:r>
              <a:rPr dirty="0" sz="2700" spc="105" b="1">
                <a:latin typeface="Lucida Sans"/>
                <a:cs typeface="Lucida Sans"/>
              </a:rPr>
              <a:t>Priority </a:t>
            </a:r>
            <a:r>
              <a:rPr dirty="0" sz="2700" spc="130" b="1">
                <a:latin typeface="Lucida Sans"/>
                <a:cs typeface="Lucida Sans"/>
              </a:rPr>
              <a:t>1 </a:t>
            </a:r>
            <a:r>
              <a:rPr dirty="0" sz="2700" spc="-35" b="1">
                <a:latin typeface="Lucida Sans"/>
                <a:cs typeface="Lucida Sans"/>
              </a:rPr>
              <a:t>- </a:t>
            </a:r>
            <a:r>
              <a:rPr dirty="0" sz="2700" spc="100" b="1">
                <a:latin typeface="Lucida Sans"/>
                <a:cs typeface="Lucida Sans"/>
              </a:rPr>
              <a:t>Basics</a:t>
            </a:r>
            <a:r>
              <a:rPr dirty="0" sz="2700" spc="-565" b="1">
                <a:latin typeface="Lucida Sans"/>
                <a:cs typeface="Lucida Sans"/>
              </a:rPr>
              <a:t> </a:t>
            </a:r>
            <a:r>
              <a:rPr dirty="0" sz="2700" spc="105" b="1">
                <a:latin typeface="Lucida Sans"/>
                <a:cs typeface="Lucida Sans"/>
              </a:rPr>
              <a:t>(Teachers,  </a:t>
            </a:r>
            <a:r>
              <a:rPr dirty="0" sz="2700" spc="90" b="1">
                <a:latin typeface="Lucida Sans"/>
                <a:cs typeface="Lucida Sans"/>
              </a:rPr>
              <a:t>Instructional </a:t>
            </a:r>
            <a:r>
              <a:rPr dirty="0" sz="2700" spc="105" b="1">
                <a:latin typeface="Lucida Sans"/>
                <a:cs typeface="Lucida Sans"/>
              </a:rPr>
              <a:t>Materials,</a:t>
            </a:r>
            <a:r>
              <a:rPr dirty="0" sz="2700" spc="-260" b="1">
                <a:latin typeface="Lucida Sans"/>
                <a:cs typeface="Lucida Sans"/>
              </a:rPr>
              <a:t> </a:t>
            </a:r>
            <a:r>
              <a:rPr dirty="0" sz="2700" spc="85" b="1">
                <a:latin typeface="Lucida Sans"/>
                <a:cs typeface="Lucida Sans"/>
              </a:rPr>
              <a:t>Facilities)</a:t>
            </a:r>
            <a:endParaRPr sz="2700">
              <a:latin typeface="Lucida Sans"/>
              <a:cs typeface="Lucida Sans"/>
            </a:endParaRPr>
          </a:p>
          <a:p>
            <a:pPr marL="334645">
              <a:lnSpc>
                <a:spcPct val="100000"/>
              </a:lnSpc>
            </a:pPr>
            <a:r>
              <a:rPr dirty="0" sz="2700" spc="-5">
                <a:latin typeface="Lucida Sans"/>
                <a:cs typeface="Lucida Sans"/>
              </a:rPr>
              <a:t>-</a:t>
            </a:r>
            <a:r>
              <a:rPr dirty="0" sz="2400" spc="-5">
                <a:latin typeface="Lucida Sans"/>
                <a:cs typeface="Lucida Sans"/>
              </a:rPr>
              <a:t>CBEDS/CalPads Report- no</a:t>
            </a:r>
            <a:r>
              <a:rPr dirty="0" sz="2400" spc="-30">
                <a:latin typeface="Lucida Sans"/>
                <a:cs typeface="Lucida Sans"/>
              </a:rPr>
              <a:t> </a:t>
            </a:r>
            <a:r>
              <a:rPr dirty="0" sz="2400" spc="-5">
                <a:latin typeface="Lucida Sans"/>
                <a:cs typeface="Lucida Sans"/>
              </a:rPr>
              <a:t>misassignements</a:t>
            </a:r>
            <a:endParaRPr sz="2400">
              <a:latin typeface="Lucida Sans"/>
              <a:cs typeface="Lucida Sans"/>
            </a:endParaRPr>
          </a:p>
          <a:p>
            <a:pPr marL="334645">
              <a:lnSpc>
                <a:spcPct val="100000"/>
              </a:lnSpc>
              <a:spcBef>
                <a:spcPts val="10"/>
              </a:spcBef>
            </a:pPr>
            <a:r>
              <a:rPr dirty="0" sz="2400" spc="-5">
                <a:latin typeface="Lucida Sans"/>
                <a:cs typeface="Lucida Sans"/>
              </a:rPr>
              <a:t>-Williams-October 2022 Board</a:t>
            </a:r>
            <a:r>
              <a:rPr dirty="0" sz="2400" spc="-20">
                <a:latin typeface="Lucida Sans"/>
                <a:cs typeface="Lucida Sans"/>
              </a:rPr>
              <a:t> </a:t>
            </a:r>
            <a:r>
              <a:rPr dirty="0" sz="2400" spc="-5">
                <a:latin typeface="Lucida Sans"/>
                <a:cs typeface="Lucida Sans"/>
              </a:rPr>
              <a:t>meeting</a:t>
            </a:r>
            <a:endParaRPr sz="2400">
              <a:latin typeface="Lucida Sans"/>
              <a:cs typeface="Lucida Sans"/>
            </a:endParaRPr>
          </a:p>
          <a:p>
            <a:pPr marL="334645" marR="5080">
              <a:lnSpc>
                <a:spcPct val="100000"/>
              </a:lnSpc>
            </a:pPr>
            <a:r>
              <a:rPr dirty="0" sz="2400" spc="-5">
                <a:latin typeface="Lucida Sans"/>
                <a:cs typeface="Lucida Sans"/>
              </a:rPr>
              <a:t>-FIT Reports-overall is GOOD for </a:t>
            </a:r>
            <a:r>
              <a:rPr dirty="0" sz="2400">
                <a:latin typeface="Lucida Sans"/>
                <a:cs typeface="Lucida Sans"/>
              </a:rPr>
              <a:t>4 </a:t>
            </a:r>
            <a:r>
              <a:rPr dirty="0" sz="2400" spc="-5">
                <a:latin typeface="Lucida Sans"/>
                <a:cs typeface="Lucida Sans"/>
              </a:rPr>
              <a:t>schools with Olita  and Jordan</a:t>
            </a:r>
            <a:r>
              <a:rPr dirty="0" sz="2400" spc="-10">
                <a:latin typeface="Lucida Sans"/>
                <a:cs typeface="Lucida Sans"/>
              </a:rPr>
              <a:t> </a:t>
            </a:r>
            <a:r>
              <a:rPr dirty="0" sz="2400" spc="-5">
                <a:latin typeface="Lucida Sans"/>
                <a:cs typeface="Lucida Sans"/>
              </a:rPr>
              <a:t>EXEMPLARY</a:t>
            </a:r>
            <a:endParaRPr sz="24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>
              <a:latin typeface="Lucida Sans"/>
              <a:cs typeface="Lucida Sans"/>
            </a:endParaRPr>
          </a:p>
          <a:p>
            <a:pPr marL="334645" marR="1286510" indent="-312420">
              <a:lnSpc>
                <a:spcPct val="100000"/>
              </a:lnSpc>
              <a:buClr>
                <a:srgbClr val="2DA2BE"/>
              </a:buClr>
              <a:buSzPct val="66666"/>
              <a:buFont typeface="Arial"/>
              <a:buChar char="●"/>
              <a:tabLst>
                <a:tab pos="334645" algn="l"/>
                <a:tab pos="335280" algn="l"/>
              </a:tabLst>
            </a:pPr>
            <a:r>
              <a:rPr dirty="0" sz="2700" spc="65" b="1">
                <a:latin typeface="Lucida Sans"/>
                <a:cs typeface="Lucida Sans"/>
              </a:rPr>
              <a:t>LCFF </a:t>
            </a:r>
            <a:r>
              <a:rPr dirty="0" sz="2700" spc="105" b="1">
                <a:latin typeface="Lucida Sans"/>
                <a:cs typeface="Lucida Sans"/>
              </a:rPr>
              <a:t>Priority </a:t>
            </a:r>
            <a:r>
              <a:rPr dirty="0" sz="2700" spc="130" b="1">
                <a:latin typeface="Lucida Sans"/>
                <a:cs typeface="Lucida Sans"/>
              </a:rPr>
              <a:t>2 </a:t>
            </a:r>
            <a:r>
              <a:rPr dirty="0" sz="2700" spc="-35" b="1">
                <a:latin typeface="Lucida Sans"/>
                <a:cs typeface="Lucida Sans"/>
              </a:rPr>
              <a:t>- </a:t>
            </a:r>
            <a:r>
              <a:rPr dirty="0" sz="2700" spc="85" b="1">
                <a:latin typeface="Lucida Sans"/>
                <a:cs typeface="Lucida Sans"/>
              </a:rPr>
              <a:t>Implementation</a:t>
            </a:r>
            <a:r>
              <a:rPr dirty="0" sz="2700" spc="-590" b="1">
                <a:latin typeface="Lucida Sans"/>
                <a:cs typeface="Lucida Sans"/>
              </a:rPr>
              <a:t> </a:t>
            </a:r>
            <a:r>
              <a:rPr dirty="0" sz="2700" spc="105" b="1">
                <a:latin typeface="Lucida Sans"/>
                <a:cs typeface="Lucida Sans"/>
              </a:rPr>
              <a:t>of  </a:t>
            </a:r>
            <a:r>
              <a:rPr dirty="0" sz="2700" spc="70" b="1">
                <a:latin typeface="Lucida Sans"/>
                <a:cs typeface="Lucida Sans"/>
              </a:rPr>
              <a:t>Academic</a:t>
            </a:r>
            <a:r>
              <a:rPr dirty="0" sz="2700" spc="-65" b="1">
                <a:latin typeface="Lucida Sans"/>
                <a:cs typeface="Lucida Sans"/>
              </a:rPr>
              <a:t> </a:t>
            </a:r>
            <a:r>
              <a:rPr dirty="0" sz="2700" spc="90" b="1">
                <a:latin typeface="Lucida Sans"/>
                <a:cs typeface="Lucida Sans"/>
              </a:rPr>
              <a:t>Standards</a:t>
            </a:r>
            <a:endParaRPr sz="2700">
              <a:latin typeface="Lucida Sans"/>
              <a:cs typeface="Lucida Sans"/>
            </a:endParaRPr>
          </a:p>
          <a:p>
            <a:pPr marL="334645" marR="96520">
              <a:lnSpc>
                <a:spcPct val="100000"/>
              </a:lnSpc>
              <a:spcBef>
                <a:spcPts val="15"/>
              </a:spcBef>
            </a:pPr>
            <a:r>
              <a:rPr dirty="0" sz="2300" spc="-5">
                <a:latin typeface="Lucida Sans"/>
                <a:cs typeface="Lucida Sans"/>
              </a:rPr>
              <a:t>-Teacher Survey, Professional Development, Materials,  Adoptions</a:t>
            </a:r>
            <a:endParaRPr sz="23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0225" y="500189"/>
            <a:ext cx="7226934" cy="650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35" b="1">
                <a:solidFill>
                  <a:srgbClr val="464646"/>
                </a:solidFill>
                <a:latin typeface="Lucida Sans"/>
                <a:cs typeface="Lucida Sans"/>
              </a:rPr>
              <a:t>Required </a:t>
            </a:r>
            <a:r>
              <a:rPr dirty="0" sz="4100" spc="130" b="1">
                <a:solidFill>
                  <a:srgbClr val="464646"/>
                </a:solidFill>
                <a:latin typeface="Lucida Sans"/>
                <a:cs typeface="Lucida Sans"/>
              </a:rPr>
              <a:t>Local</a:t>
            </a:r>
            <a:r>
              <a:rPr dirty="0" sz="4100" spc="-380" b="1">
                <a:solidFill>
                  <a:srgbClr val="464646"/>
                </a:solidFill>
                <a:latin typeface="Lucida Sans"/>
                <a:cs typeface="Lucida Sans"/>
              </a:rPr>
              <a:t> </a:t>
            </a:r>
            <a:r>
              <a:rPr dirty="0" sz="4100" spc="140" b="1">
                <a:solidFill>
                  <a:srgbClr val="464646"/>
                </a:solidFill>
                <a:latin typeface="Lucida Sans"/>
                <a:cs typeface="Lucida Sans"/>
              </a:rPr>
              <a:t>Indicators</a:t>
            </a:r>
            <a:endParaRPr sz="41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2475" y="1218825"/>
            <a:ext cx="8475345" cy="4714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70" b="1">
                <a:latin typeface="Lucida Sans"/>
                <a:cs typeface="Lucida Sans"/>
              </a:rPr>
              <a:t>LCFF </a:t>
            </a:r>
            <a:r>
              <a:rPr dirty="0" sz="2800" spc="110" b="1">
                <a:latin typeface="Lucida Sans"/>
                <a:cs typeface="Lucida Sans"/>
              </a:rPr>
              <a:t>Priority </a:t>
            </a:r>
            <a:r>
              <a:rPr dirty="0" sz="2800" spc="45" b="1">
                <a:latin typeface="Lucida Sans"/>
                <a:cs typeface="Lucida Sans"/>
              </a:rPr>
              <a:t>3- </a:t>
            </a:r>
            <a:r>
              <a:rPr dirty="0" sz="2800" spc="95" b="1">
                <a:latin typeface="Lucida Sans"/>
                <a:cs typeface="Lucida Sans"/>
              </a:rPr>
              <a:t>Parent</a:t>
            </a:r>
            <a:r>
              <a:rPr dirty="0" sz="2800" spc="-459" b="1">
                <a:latin typeface="Lucida Sans"/>
                <a:cs typeface="Lucida Sans"/>
              </a:rPr>
              <a:t> </a:t>
            </a:r>
            <a:r>
              <a:rPr dirty="0" sz="2800" spc="90" b="1">
                <a:latin typeface="Lucida Sans"/>
                <a:cs typeface="Lucida Sans"/>
              </a:rPr>
              <a:t>Engagement</a:t>
            </a:r>
            <a:endParaRPr sz="2800">
              <a:latin typeface="Lucida Sans"/>
              <a:cs typeface="Lucida Sans"/>
            </a:endParaRPr>
          </a:p>
          <a:p>
            <a:pPr marL="378460" indent="-346710">
              <a:lnSpc>
                <a:spcPct val="100000"/>
              </a:lnSpc>
              <a:buClr>
                <a:srgbClr val="2DA2BE"/>
              </a:buClr>
              <a:buFont typeface="Arial"/>
              <a:buChar char="●"/>
              <a:tabLst>
                <a:tab pos="378460" algn="l"/>
              </a:tabLst>
            </a:pPr>
            <a:r>
              <a:rPr dirty="0" sz="2700" spc="-5">
                <a:latin typeface="Lucida Sans"/>
                <a:cs typeface="Lucida Sans"/>
              </a:rPr>
              <a:t>Building relationships between staff and</a:t>
            </a:r>
            <a:r>
              <a:rPr dirty="0" sz="2700" spc="-85">
                <a:latin typeface="Lucida Sans"/>
                <a:cs typeface="Lucida Sans"/>
              </a:rPr>
              <a:t> </a:t>
            </a:r>
            <a:r>
              <a:rPr dirty="0" sz="2700" spc="-5">
                <a:latin typeface="Lucida Sans"/>
                <a:cs typeface="Lucida Sans"/>
              </a:rPr>
              <a:t>families</a:t>
            </a:r>
            <a:endParaRPr sz="2700">
              <a:latin typeface="Lucida Sans"/>
              <a:cs typeface="Lucida Sans"/>
            </a:endParaRPr>
          </a:p>
          <a:p>
            <a:pPr marL="378460" indent="-346710">
              <a:lnSpc>
                <a:spcPct val="100000"/>
              </a:lnSpc>
              <a:spcBef>
                <a:spcPts val="5"/>
              </a:spcBef>
              <a:buClr>
                <a:srgbClr val="2DA2BE"/>
              </a:buClr>
              <a:buFont typeface="Arial"/>
              <a:buChar char="●"/>
              <a:tabLst>
                <a:tab pos="378460" algn="l"/>
              </a:tabLst>
            </a:pPr>
            <a:r>
              <a:rPr dirty="0" sz="2700" spc="-5">
                <a:latin typeface="Lucida Sans"/>
                <a:cs typeface="Lucida Sans"/>
              </a:rPr>
              <a:t>Building Partnerships for Student</a:t>
            </a:r>
            <a:r>
              <a:rPr dirty="0" sz="2700" spc="-40">
                <a:latin typeface="Lucida Sans"/>
                <a:cs typeface="Lucida Sans"/>
              </a:rPr>
              <a:t> </a:t>
            </a:r>
            <a:r>
              <a:rPr dirty="0" sz="2700" spc="-5">
                <a:latin typeface="Lucida Sans"/>
                <a:cs typeface="Lucida Sans"/>
              </a:rPr>
              <a:t>Outcomes</a:t>
            </a:r>
            <a:endParaRPr sz="2700">
              <a:latin typeface="Lucida Sans"/>
              <a:cs typeface="Lucida Sans"/>
            </a:endParaRPr>
          </a:p>
          <a:p>
            <a:pPr marL="378460" indent="-346710">
              <a:lnSpc>
                <a:spcPct val="100000"/>
              </a:lnSpc>
              <a:buClr>
                <a:srgbClr val="2DA2BE"/>
              </a:buClr>
              <a:buFont typeface="Arial"/>
              <a:buChar char="●"/>
              <a:tabLst>
                <a:tab pos="378460" algn="l"/>
              </a:tabLst>
            </a:pPr>
            <a:r>
              <a:rPr dirty="0" sz="2700" spc="-5">
                <a:latin typeface="Lucida Sans"/>
                <a:cs typeface="Lucida Sans"/>
              </a:rPr>
              <a:t>Seeking Input for</a:t>
            </a:r>
            <a:r>
              <a:rPr dirty="0" sz="2700" spc="-20">
                <a:latin typeface="Lucida Sans"/>
                <a:cs typeface="Lucida Sans"/>
              </a:rPr>
              <a:t> </a:t>
            </a:r>
            <a:r>
              <a:rPr dirty="0" sz="2700" spc="-5">
                <a:latin typeface="Lucida Sans"/>
                <a:cs typeface="Lucida Sans"/>
              </a:rPr>
              <a:t>Decision-Making</a:t>
            </a:r>
            <a:endParaRPr sz="27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●"/>
            </a:pPr>
            <a:endParaRPr sz="3500">
              <a:latin typeface="Lucida Sans"/>
              <a:cs typeface="Lucida Sans"/>
            </a:endParaRPr>
          </a:p>
          <a:p>
            <a:pPr marL="378460" indent="-281305">
              <a:lnSpc>
                <a:spcPct val="100000"/>
              </a:lnSpc>
              <a:buClr>
                <a:srgbClr val="2DA2BE"/>
              </a:buClr>
              <a:buSzPct val="67857"/>
              <a:buFont typeface="Arial"/>
              <a:buChar char="●"/>
              <a:tabLst>
                <a:tab pos="377825" algn="l"/>
                <a:tab pos="378460" algn="l"/>
              </a:tabLst>
            </a:pPr>
            <a:r>
              <a:rPr dirty="0" sz="2800" spc="-10">
                <a:latin typeface="Lucida Sans"/>
                <a:cs typeface="Lucida Sans"/>
              </a:rPr>
              <a:t>Engaged</a:t>
            </a:r>
            <a:r>
              <a:rPr dirty="0" sz="2800" spc="-15">
                <a:latin typeface="Lucida Sans"/>
                <a:cs typeface="Lucida Sans"/>
              </a:rPr>
              <a:t> </a:t>
            </a:r>
            <a:r>
              <a:rPr dirty="0" sz="2800" spc="-5">
                <a:latin typeface="Lucida Sans"/>
                <a:cs typeface="Lucida Sans"/>
              </a:rPr>
              <a:t>Partnerships</a:t>
            </a:r>
            <a:endParaRPr sz="2800">
              <a:latin typeface="Lucida Sans"/>
              <a:cs typeface="Lucida Sans"/>
            </a:endParaRPr>
          </a:p>
          <a:p>
            <a:pPr lvl="1" marL="718185" indent="-228600">
              <a:lnSpc>
                <a:spcPct val="100000"/>
              </a:lnSpc>
              <a:buChar char="-"/>
              <a:tabLst>
                <a:tab pos="718820" algn="l"/>
              </a:tabLst>
            </a:pPr>
            <a:r>
              <a:rPr dirty="0" sz="2800" spc="-5">
                <a:latin typeface="Lucida Sans"/>
                <a:cs typeface="Lucida Sans"/>
              </a:rPr>
              <a:t>Mental</a:t>
            </a:r>
            <a:r>
              <a:rPr dirty="0" sz="2800" spc="-10">
                <a:latin typeface="Lucida Sans"/>
                <a:cs typeface="Lucida Sans"/>
              </a:rPr>
              <a:t> </a:t>
            </a:r>
            <a:r>
              <a:rPr dirty="0" sz="2800" spc="-5">
                <a:latin typeface="Lucida Sans"/>
                <a:cs typeface="Lucida Sans"/>
              </a:rPr>
              <a:t>health</a:t>
            </a:r>
            <a:endParaRPr sz="2800">
              <a:latin typeface="Lucida Sans"/>
              <a:cs typeface="Lucida Sans"/>
            </a:endParaRPr>
          </a:p>
          <a:p>
            <a:pPr lvl="1" marL="706120" indent="-220345">
              <a:lnSpc>
                <a:spcPct val="100000"/>
              </a:lnSpc>
              <a:spcBef>
                <a:spcPts val="5"/>
              </a:spcBef>
              <a:buChar char="-"/>
              <a:tabLst>
                <a:tab pos="706755" algn="l"/>
              </a:tabLst>
            </a:pPr>
            <a:r>
              <a:rPr dirty="0" sz="2700" spc="-5">
                <a:latin typeface="Lucida Sans"/>
                <a:cs typeface="Lucida Sans"/>
              </a:rPr>
              <a:t>Intervention</a:t>
            </a:r>
            <a:endParaRPr sz="2700">
              <a:latin typeface="Lucida Sans"/>
              <a:cs typeface="Lucida Sans"/>
            </a:endParaRPr>
          </a:p>
          <a:p>
            <a:pPr lvl="1" marL="706120" indent="-220345">
              <a:lnSpc>
                <a:spcPct val="100000"/>
              </a:lnSpc>
              <a:buChar char="-"/>
              <a:tabLst>
                <a:tab pos="706755" algn="l"/>
              </a:tabLst>
            </a:pPr>
            <a:r>
              <a:rPr dirty="0" sz="2700" spc="-10">
                <a:latin typeface="Lucida Sans"/>
                <a:cs typeface="Lucida Sans"/>
              </a:rPr>
              <a:t>Early</a:t>
            </a:r>
            <a:r>
              <a:rPr dirty="0" sz="2700" spc="-15">
                <a:latin typeface="Lucida Sans"/>
                <a:cs typeface="Lucida Sans"/>
              </a:rPr>
              <a:t> </a:t>
            </a:r>
            <a:r>
              <a:rPr dirty="0" sz="2700" spc="-5">
                <a:latin typeface="Lucida Sans"/>
                <a:cs typeface="Lucida Sans"/>
              </a:rPr>
              <a:t>literacy</a:t>
            </a:r>
            <a:endParaRPr sz="2700">
              <a:latin typeface="Lucida Sans"/>
              <a:cs typeface="Lucida Sans"/>
            </a:endParaRPr>
          </a:p>
          <a:p>
            <a:pPr lvl="1" marL="706120" indent="-220345">
              <a:lnSpc>
                <a:spcPct val="100000"/>
              </a:lnSpc>
              <a:buChar char="-"/>
              <a:tabLst>
                <a:tab pos="706755" algn="l"/>
              </a:tabLst>
            </a:pPr>
            <a:r>
              <a:rPr dirty="0" sz="2700" spc="-5">
                <a:latin typeface="Lucida Sans"/>
                <a:cs typeface="Lucida Sans"/>
              </a:rPr>
              <a:t>21st century skills and enrichment for</a:t>
            </a:r>
            <a:r>
              <a:rPr dirty="0" sz="2700" spc="-55">
                <a:latin typeface="Lucida Sans"/>
                <a:cs typeface="Lucida Sans"/>
              </a:rPr>
              <a:t> </a:t>
            </a:r>
            <a:r>
              <a:rPr dirty="0" sz="2700" spc="-5">
                <a:latin typeface="Lucida Sans"/>
                <a:cs typeface="Lucida Sans"/>
              </a:rPr>
              <a:t>GATE</a:t>
            </a:r>
            <a:endParaRPr sz="2700">
              <a:latin typeface="Lucida Sans"/>
              <a:cs typeface="Lucida Sans"/>
            </a:endParaRPr>
          </a:p>
          <a:p>
            <a:pPr marL="377825">
              <a:lnSpc>
                <a:spcPct val="100000"/>
              </a:lnSpc>
              <a:tabLst>
                <a:tab pos="706120" algn="l"/>
              </a:tabLst>
            </a:pPr>
            <a:r>
              <a:rPr dirty="0" sz="2700">
                <a:latin typeface="Lucida Sans"/>
                <a:cs typeface="Lucida Sans"/>
              </a:rPr>
              <a:t>-	</a:t>
            </a:r>
            <a:r>
              <a:rPr dirty="0" sz="2700" spc="-5">
                <a:latin typeface="Lucida Sans"/>
                <a:cs typeface="Lucida Sans"/>
              </a:rPr>
              <a:t>Communication in primary</a:t>
            </a:r>
            <a:r>
              <a:rPr dirty="0" sz="2700" spc="-25">
                <a:latin typeface="Lucida Sans"/>
                <a:cs typeface="Lucida Sans"/>
              </a:rPr>
              <a:t> </a:t>
            </a:r>
            <a:r>
              <a:rPr dirty="0" sz="2700" spc="-5">
                <a:latin typeface="Lucida Sans"/>
                <a:cs typeface="Lucida Sans"/>
              </a:rPr>
              <a:t>language</a:t>
            </a:r>
            <a:endParaRPr sz="27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9750" y="371390"/>
            <a:ext cx="7226934" cy="650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35" b="1">
                <a:solidFill>
                  <a:srgbClr val="464646"/>
                </a:solidFill>
                <a:latin typeface="Lucida Sans"/>
                <a:cs typeface="Lucida Sans"/>
              </a:rPr>
              <a:t>Required </a:t>
            </a:r>
            <a:r>
              <a:rPr dirty="0" sz="4100" spc="130" b="1">
                <a:solidFill>
                  <a:srgbClr val="464646"/>
                </a:solidFill>
                <a:latin typeface="Lucida Sans"/>
                <a:cs typeface="Lucida Sans"/>
              </a:rPr>
              <a:t>Local</a:t>
            </a:r>
            <a:r>
              <a:rPr dirty="0" sz="4100" spc="-380" b="1">
                <a:solidFill>
                  <a:srgbClr val="464646"/>
                </a:solidFill>
                <a:latin typeface="Lucida Sans"/>
                <a:cs typeface="Lucida Sans"/>
              </a:rPr>
              <a:t> </a:t>
            </a:r>
            <a:r>
              <a:rPr dirty="0" sz="4100" spc="140" b="1">
                <a:solidFill>
                  <a:srgbClr val="464646"/>
                </a:solidFill>
                <a:latin typeface="Lucida Sans"/>
                <a:cs typeface="Lucida Sans"/>
              </a:rPr>
              <a:t>Indicators</a:t>
            </a:r>
            <a:endParaRPr sz="41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7291" y="912297"/>
            <a:ext cx="8390890" cy="476758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292735" marR="5080" indent="-280670">
              <a:lnSpc>
                <a:spcPts val="2590"/>
              </a:lnSpc>
              <a:spcBef>
                <a:spcPts val="725"/>
              </a:spcBef>
              <a:buClr>
                <a:srgbClr val="2DA2BE"/>
              </a:buClr>
              <a:buSzPct val="66666"/>
              <a:buFont typeface="Arial"/>
              <a:buChar char="●"/>
              <a:tabLst>
                <a:tab pos="292735" algn="l"/>
                <a:tab pos="293370" algn="l"/>
              </a:tabLst>
            </a:pPr>
            <a:r>
              <a:rPr dirty="0" sz="2700" spc="-5">
                <a:latin typeface="Lucida Sans"/>
                <a:cs typeface="Lucida Sans"/>
              </a:rPr>
              <a:t>School Climate </a:t>
            </a:r>
            <a:r>
              <a:rPr dirty="0" sz="2700">
                <a:latin typeface="Lucida Sans"/>
                <a:cs typeface="Lucida Sans"/>
              </a:rPr>
              <a:t>- </a:t>
            </a:r>
            <a:r>
              <a:rPr dirty="0" sz="2700" spc="-5">
                <a:latin typeface="Lucida Sans"/>
                <a:cs typeface="Lucida Sans"/>
              </a:rPr>
              <a:t>93% of parents </a:t>
            </a:r>
            <a:r>
              <a:rPr dirty="0" sz="2700" spc="-10">
                <a:latin typeface="Lucida Sans"/>
                <a:cs typeface="Lucida Sans"/>
              </a:rPr>
              <a:t>Agree </a:t>
            </a:r>
            <a:r>
              <a:rPr dirty="0" sz="2700" spc="-5">
                <a:latin typeface="Lucida Sans"/>
                <a:cs typeface="Lucida Sans"/>
              </a:rPr>
              <a:t>or  Strongly </a:t>
            </a:r>
            <a:r>
              <a:rPr dirty="0" sz="2700" spc="-10">
                <a:latin typeface="Lucida Sans"/>
                <a:cs typeface="Lucida Sans"/>
              </a:rPr>
              <a:t>Agree </a:t>
            </a:r>
            <a:r>
              <a:rPr dirty="0" sz="2700" spc="-5">
                <a:latin typeface="Lucida Sans"/>
                <a:cs typeface="Lucida Sans"/>
              </a:rPr>
              <a:t>that their student is happy to go  to school with 95% of students also agreeing (up  14%). 82% of students feel safe at school (up  5%), and 83% of students responding to the  survey felt that they had an identified adult on  campus if they needed to go to someone for  help, which is up from</a:t>
            </a:r>
            <a:r>
              <a:rPr dirty="0" sz="2700" spc="-15">
                <a:latin typeface="Lucida Sans"/>
                <a:cs typeface="Lucida Sans"/>
              </a:rPr>
              <a:t> </a:t>
            </a:r>
            <a:r>
              <a:rPr dirty="0" sz="2700" spc="-5">
                <a:latin typeface="Lucida Sans"/>
                <a:cs typeface="Lucida Sans"/>
              </a:rPr>
              <a:t>75%</a:t>
            </a:r>
            <a:endParaRPr sz="27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2DA2BE"/>
              </a:buClr>
              <a:buFont typeface="Arial"/>
              <a:buChar char="●"/>
            </a:pPr>
            <a:endParaRPr sz="2550">
              <a:latin typeface="Lucida Sans"/>
              <a:cs typeface="Lucida Sans"/>
            </a:endParaRPr>
          </a:p>
          <a:p>
            <a:pPr marL="292735" marR="116205" indent="-280670">
              <a:lnSpc>
                <a:spcPct val="80000"/>
              </a:lnSpc>
              <a:buClr>
                <a:srgbClr val="2DA2BE"/>
              </a:buClr>
              <a:buSzPct val="66666"/>
              <a:buFont typeface="Arial"/>
              <a:buChar char="●"/>
              <a:tabLst>
                <a:tab pos="292735" algn="l"/>
                <a:tab pos="293370" algn="l"/>
              </a:tabLst>
            </a:pPr>
            <a:r>
              <a:rPr dirty="0" sz="2700" spc="-5">
                <a:latin typeface="Lucida Sans"/>
                <a:cs typeface="Lucida Sans"/>
              </a:rPr>
              <a:t>Broad Course of Study </a:t>
            </a:r>
            <a:r>
              <a:rPr dirty="0" sz="2700">
                <a:latin typeface="Lucida Sans"/>
                <a:cs typeface="Lucida Sans"/>
              </a:rPr>
              <a:t>– </a:t>
            </a:r>
            <a:r>
              <a:rPr dirty="0" sz="2700" spc="-5">
                <a:latin typeface="Lucida Sans"/>
                <a:cs typeface="Lucida Sans"/>
              </a:rPr>
              <a:t>Both elementary and  intermediate school students continue to have  access to </a:t>
            </a:r>
            <a:r>
              <a:rPr dirty="0" sz="2700">
                <a:latin typeface="Lucida Sans"/>
                <a:cs typeface="Lucida Sans"/>
              </a:rPr>
              <a:t>a </a:t>
            </a:r>
            <a:r>
              <a:rPr dirty="0" sz="2700" spc="-5">
                <a:latin typeface="Lucida Sans"/>
                <a:cs typeface="Lucida Sans"/>
              </a:rPr>
              <a:t>broad course of study including  music, the arts, STEAM, and other opportunities  in addition to core</a:t>
            </a:r>
            <a:r>
              <a:rPr dirty="0" sz="2700" spc="-15">
                <a:latin typeface="Lucida Sans"/>
                <a:cs typeface="Lucida Sans"/>
              </a:rPr>
              <a:t> </a:t>
            </a:r>
            <a:r>
              <a:rPr dirty="0" sz="2700" spc="-5">
                <a:latin typeface="Lucida Sans"/>
                <a:cs typeface="Lucida Sans"/>
              </a:rPr>
              <a:t>subjects.</a:t>
            </a:r>
            <a:endParaRPr sz="27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0225" y="225540"/>
            <a:ext cx="5892165" cy="650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05" b="1">
                <a:solidFill>
                  <a:srgbClr val="464646"/>
                </a:solidFill>
                <a:latin typeface="Lucida Sans"/>
                <a:cs typeface="Lucida Sans"/>
              </a:rPr>
              <a:t>LCFF </a:t>
            </a:r>
            <a:r>
              <a:rPr dirty="0" sz="4100" spc="165" b="1">
                <a:solidFill>
                  <a:srgbClr val="464646"/>
                </a:solidFill>
                <a:latin typeface="Lucida Sans"/>
                <a:cs typeface="Lucida Sans"/>
              </a:rPr>
              <a:t>Priority </a:t>
            </a:r>
            <a:r>
              <a:rPr dirty="0" sz="4100" spc="195" b="1">
                <a:solidFill>
                  <a:srgbClr val="464646"/>
                </a:solidFill>
                <a:latin typeface="Lucida Sans"/>
                <a:cs typeface="Lucida Sans"/>
              </a:rPr>
              <a:t>6 </a:t>
            </a:r>
            <a:r>
              <a:rPr dirty="0" sz="4100" spc="135" b="1">
                <a:solidFill>
                  <a:srgbClr val="464646"/>
                </a:solidFill>
                <a:latin typeface="Lucida Sans"/>
                <a:cs typeface="Lucida Sans"/>
              </a:rPr>
              <a:t>and</a:t>
            </a:r>
            <a:r>
              <a:rPr dirty="0" sz="4100" spc="-850" b="1">
                <a:solidFill>
                  <a:srgbClr val="464646"/>
                </a:solidFill>
                <a:latin typeface="Lucida Sans"/>
                <a:cs typeface="Lucida Sans"/>
              </a:rPr>
              <a:t> </a:t>
            </a:r>
            <a:r>
              <a:rPr dirty="0" sz="4100" spc="195" b="1">
                <a:solidFill>
                  <a:srgbClr val="464646"/>
                </a:solidFill>
                <a:latin typeface="Lucida Sans"/>
                <a:cs typeface="Lucida Sans"/>
              </a:rPr>
              <a:t>7</a:t>
            </a:r>
            <a:endParaRPr sz="41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29460" y="1950465"/>
            <a:ext cx="7162800" cy="3406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72415" marR="146050" indent="-260350">
              <a:lnSpc>
                <a:spcPct val="100000"/>
              </a:lnSpc>
              <a:spcBef>
                <a:spcPts val="100"/>
              </a:spcBef>
              <a:buClr>
                <a:srgbClr val="DA1F28"/>
              </a:buClr>
              <a:buFont typeface="Arial"/>
              <a:buChar char="●"/>
              <a:tabLst>
                <a:tab pos="273050" algn="l"/>
              </a:tabLst>
            </a:pPr>
            <a:r>
              <a:rPr dirty="0" sz="2400" spc="-5">
                <a:latin typeface="Lucida Sans"/>
                <a:cs typeface="Lucida Sans"/>
              </a:rPr>
              <a:t>Measure their progress using locally available  information,</a:t>
            </a:r>
            <a:endParaRPr sz="24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A1F28"/>
              </a:buClr>
              <a:buFont typeface="Arial"/>
              <a:buChar char="●"/>
            </a:pPr>
            <a:endParaRPr sz="2700">
              <a:latin typeface="Lucida Sans"/>
              <a:cs typeface="Lucida Sans"/>
            </a:endParaRPr>
          </a:p>
          <a:p>
            <a:pPr algn="just" marL="272415" marR="24765" indent="-260350">
              <a:lnSpc>
                <a:spcPct val="100000"/>
              </a:lnSpc>
              <a:buClr>
                <a:srgbClr val="DA1F28"/>
              </a:buClr>
              <a:buFont typeface="Arial"/>
              <a:buChar char="●"/>
              <a:tabLst>
                <a:tab pos="273050" algn="l"/>
              </a:tabLst>
            </a:pPr>
            <a:r>
              <a:rPr dirty="0" sz="2400" spc="-5">
                <a:latin typeface="Lucida Sans"/>
                <a:cs typeface="Lucida Sans"/>
              </a:rPr>
              <a:t>Report the results to the LEA’s local governing  board at </a:t>
            </a:r>
            <a:r>
              <a:rPr dirty="0" sz="2400">
                <a:latin typeface="Lucida Sans"/>
                <a:cs typeface="Lucida Sans"/>
              </a:rPr>
              <a:t>a </a:t>
            </a:r>
            <a:r>
              <a:rPr dirty="0" sz="2400" spc="-5">
                <a:latin typeface="Lucida Sans"/>
                <a:cs typeface="Lucida Sans"/>
              </a:rPr>
              <a:t>regularly scheduled public meeting  of the local governing board,</a:t>
            </a:r>
            <a:r>
              <a:rPr dirty="0" sz="2400" spc="25">
                <a:latin typeface="Lucida Sans"/>
                <a:cs typeface="Lucida Sans"/>
              </a:rPr>
              <a:t> </a:t>
            </a:r>
            <a:r>
              <a:rPr dirty="0" sz="2400" spc="75" b="1">
                <a:latin typeface="Lucida Sans"/>
                <a:cs typeface="Lucida Sans"/>
              </a:rPr>
              <a:t>and</a:t>
            </a:r>
            <a:endParaRPr sz="24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A1F28"/>
              </a:buClr>
              <a:buFont typeface="Arial"/>
              <a:buChar char="●"/>
            </a:pPr>
            <a:endParaRPr sz="2700">
              <a:latin typeface="Lucida Sans"/>
              <a:cs typeface="Lucida Sans"/>
            </a:endParaRPr>
          </a:p>
          <a:p>
            <a:pPr algn="just" marL="272415" marR="5080" indent="-260350">
              <a:lnSpc>
                <a:spcPct val="100000"/>
              </a:lnSpc>
              <a:buClr>
                <a:srgbClr val="DA1F28"/>
              </a:buClr>
              <a:buFont typeface="Arial"/>
              <a:buChar char="●"/>
              <a:tabLst>
                <a:tab pos="273050" algn="l"/>
              </a:tabLst>
            </a:pPr>
            <a:r>
              <a:rPr dirty="0" sz="2400" spc="-5">
                <a:latin typeface="Lucida Sans"/>
                <a:cs typeface="Lucida Sans"/>
              </a:rPr>
              <a:t>Upload and publicly report the results through  the Dashboard (before the Fall</a:t>
            </a:r>
            <a:r>
              <a:rPr dirty="0" sz="2400" spc="-35">
                <a:latin typeface="Lucida Sans"/>
                <a:cs typeface="Lucida Sans"/>
              </a:rPr>
              <a:t> </a:t>
            </a:r>
            <a:r>
              <a:rPr dirty="0" sz="2400" spc="-5">
                <a:latin typeface="Lucida Sans"/>
                <a:cs typeface="Lucida Sans"/>
              </a:rPr>
              <a:t>deadline)</a:t>
            </a:r>
            <a:endParaRPr sz="24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LEAs/charters will be rated as “Met”  on </a:t>
            </a:r>
            <a:r>
              <a:rPr dirty="0" spc="-10"/>
              <a:t>the </a:t>
            </a:r>
            <a:r>
              <a:rPr dirty="0" spc="-5"/>
              <a:t>local indicators if</a:t>
            </a:r>
            <a:r>
              <a:rPr dirty="0" spc="-30"/>
              <a:t> </a:t>
            </a:r>
            <a:r>
              <a:rPr dirty="0" spc="-10"/>
              <a:t>they: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20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Since we</a:t>
            </a:r>
            <a:r>
              <a:rPr dirty="0" spc="-10"/>
              <a:t> </a:t>
            </a:r>
            <a:r>
              <a:rPr dirty="0" spc="-5"/>
              <a:t>have:</a:t>
            </a:r>
          </a:p>
          <a:p>
            <a:pPr marL="476884">
              <a:lnSpc>
                <a:spcPct val="100000"/>
              </a:lnSpc>
              <a:spcBef>
                <a:spcPts val="30"/>
              </a:spcBef>
            </a:pPr>
            <a:endParaRPr sz="2800"/>
          </a:p>
          <a:p>
            <a:pPr marL="749300" marR="935990" indent="-260350">
              <a:lnSpc>
                <a:spcPts val="2590"/>
              </a:lnSpc>
              <a:spcBef>
                <a:spcPts val="5"/>
              </a:spcBef>
              <a:buClr>
                <a:srgbClr val="DA1F28"/>
              </a:buClr>
              <a:buFont typeface="Arial"/>
              <a:buChar char="●"/>
              <a:tabLst>
                <a:tab pos="749935" algn="l"/>
              </a:tabLst>
            </a:pPr>
            <a:r>
              <a:rPr dirty="0" spc="-5"/>
              <a:t>Measured progress using locally available  information</a:t>
            </a:r>
            <a:r>
              <a:rPr dirty="0" spc="-10"/>
              <a:t> </a:t>
            </a:r>
            <a:r>
              <a:rPr dirty="0" spc="-5"/>
              <a:t>and</a:t>
            </a:r>
          </a:p>
          <a:p>
            <a:pPr marL="476884">
              <a:lnSpc>
                <a:spcPct val="100000"/>
              </a:lnSpc>
              <a:buClr>
                <a:srgbClr val="DA1F28"/>
              </a:buClr>
              <a:buFont typeface="Arial"/>
              <a:buChar char="●"/>
            </a:pPr>
            <a:endParaRPr sz="2500"/>
          </a:p>
          <a:p>
            <a:pPr marL="749300" marR="5080" indent="-260350">
              <a:lnSpc>
                <a:spcPts val="2590"/>
              </a:lnSpc>
              <a:buClr>
                <a:srgbClr val="DA1F28"/>
              </a:buClr>
              <a:buFont typeface="Arial"/>
              <a:buChar char="●"/>
              <a:tabLst>
                <a:tab pos="749935" algn="l"/>
              </a:tabLst>
            </a:pPr>
            <a:r>
              <a:rPr dirty="0" spc="-5"/>
              <a:t>Reported the results to the LEA’s local  governing board at </a:t>
            </a:r>
            <a:r>
              <a:rPr dirty="0"/>
              <a:t>a </a:t>
            </a:r>
            <a:r>
              <a:rPr dirty="0" spc="-5"/>
              <a:t>regularly scheduled public  meeting of the local governing</a:t>
            </a:r>
            <a:r>
              <a:rPr dirty="0" spc="-25"/>
              <a:t> </a:t>
            </a:r>
            <a:r>
              <a:rPr dirty="0" spc="-5"/>
              <a:t>board,</a:t>
            </a:r>
          </a:p>
          <a:p>
            <a:pPr marL="476884">
              <a:lnSpc>
                <a:spcPct val="100000"/>
              </a:lnSpc>
              <a:buClr>
                <a:srgbClr val="DA1F28"/>
              </a:buClr>
              <a:buFont typeface="Arial"/>
              <a:buChar char="●"/>
            </a:pPr>
            <a:endParaRPr sz="2800"/>
          </a:p>
          <a:p>
            <a:pPr marL="749300" marR="530225" indent="-260350">
              <a:lnSpc>
                <a:spcPts val="2590"/>
              </a:lnSpc>
              <a:buClr>
                <a:srgbClr val="DA1F28"/>
              </a:buClr>
              <a:buFont typeface="Arial"/>
              <a:buChar char="●"/>
              <a:tabLst>
                <a:tab pos="749935" algn="l"/>
              </a:tabLst>
            </a:pPr>
            <a:r>
              <a:rPr dirty="0" spc="-5"/>
              <a:t>We would recommend uploading data to the  California Dashboard as “MET” for all Local  Indicators in the</a:t>
            </a:r>
            <a:r>
              <a:rPr dirty="0" spc="-15"/>
              <a:t> </a:t>
            </a:r>
            <a:r>
              <a:rPr dirty="0" spc="-5"/>
              <a:t>Fall.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0225" y="500189"/>
            <a:ext cx="4900930" cy="650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30" b="1">
                <a:solidFill>
                  <a:srgbClr val="464646"/>
                </a:solidFill>
                <a:latin typeface="Lucida Sans"/>
                <a:cs typeface="Lucida Sans"/>
              </a:rPr>
              <a:t>Recommendation</a:t>
            </a:r>
            <a:endParaRPr sz="41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225" y="500189"/>
            <a:ext cx="4471035" cy="650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75" b="1">
                <a:solidFill>
                  <a:srgbClr val="464646"/>
                </a:solidFill>
                <a:latin typeface="Lucida Sans"/>
                <a:cs typeface="Lucida Sans"/>
              </a:rPr>
              <a:t>Any</a:t>
            </a:r>
            <a:r>
              <a:rPr dirty="0" sz="4100" spc="-150" b="1">
                <a:solidFill>
                  <a:srgbClr val="464646"/>
                </a:solidFill>
                <a:latin typeface="Lucida Sans"/>
                <a:cs typeface="Lucida Sans"/>
              </a:rPr>
              <a:t> </a:t>
            </a:r>
            <a:r>
              <a:rPr dirty="0" sz="4100" spc="165" b="1">
                <a:solidFill>
                  <a:srgbClr val="464646"/>
                </a:solidFill>
                <a:latin typeface="Lucida Sans"/>
                <a:cs typeface="Lucida Sans"/>
              </a:rPr>
              <a:t>Questions?</a:t>
            </a:r>
            <a:endParaRPr sz="410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43200" y="1676400"/>
            <a:ext cx="4324349" cy="36756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Local Indicators_Board Presentation</dc:title>
  <dcterms:created xsi:type="dcterms:W3CDTF">2023-06-22T22:30:59Z</dcterms:created>
  <dcterms:modified xsi:type="dcterms:W3CDTF">2023-06-22T22:30:59Z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